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4" r:id="rId6"/>
    <p:sldId id="266" r:id="rId7"/>
    <p:sldId id="265" r:id="rId8"/>
    <p:sldId id="267" r:id="rId9"/>
    <p:sldId id="268" r:id="rId10"/>
    <p:sldId id="261" r:id="rId11"/>
    <p:sldId id="262" r:id="rId12"/>
    <p:sldId id="269" r:id="rId13"/>
    <p:sldId id="274" r:id="rId14"/>
    <p:sldId id="273"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6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0905D812-9EB0-4ECE-A386-02673CC04BCA}" type="datetimeFigureOut">
              <a:rPr lang="tr-TR" smtClean="0"/>
              <a:t>9.04.2020</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8BBFA6C-5CD3-4ACC-BCAA-153380046F4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0905D812-9EB0-4ECE-A386-02673CC04BCA}" type="datetimeFigureOut">
              <a:rPr lang="tr-TR" smtClean="0"/>
              <a:t>9.04.2020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BBFA6C-5CD3-4ACC-BCAA-153380046F4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0905D812-9EB0-4ECE-A386-02673CC04BCA}" type="datetimeFigureOut">
              <a:rPr lang="tr-TR" smtClean="0"/>
              <a:t>9.04.2020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BBFA6C-5CD3-4ACC-BCAA-153380046F4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0905D812-9EB0-4ECE-A386-02673CC04BCA}" type="datetimeFigureOut">
              <a:rPr lang="tr-TR" smtClean="0"/>
              <a:t>9.04.2020</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68BBFA6C-5CD3-4ACC-BCAA-153380046F4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0905D812-9EB0-4ECE-A386-02673CC04BCA}" type="datetimeFigureOut">
              <a:rPr lang="tr-TR" smtClean="0"/>
              <a:t>9.04.2020</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68BBFA6C-5CD3-4ACC-BCAA-153380046F46}"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0905D812-9EB0-4ECE-A386-02673CC04BCA}" type="datetimeFigureOut">
              <a:rPr lang="tr-TR" smtClean="0"/>
              <a:t>9.04.2020</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68BBFA6C-5CD3-4ACC-BCAA-153380046F4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0905D812-9EB0-4ECE-A386-02673CC04BCA}" type="datetimeFigureOut">
              <a:rPr lang="tr-TR" smtClean="0"/>
              <a:t>9.04.2020</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68BBFA6C-5CD3-4ACC-BCAA-153380046F4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0905D812-9EB0-4ECE-A386-02673CC04BCA}" type="datetimeFigureOut">
              <a:rPr lang="tr-TR" smtClean="0"/>
              <a:t>9.04.2020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BBFA6C-5CD3-4ACC-BCAA-153380046F4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0905D812-9EB0-4ECE-A386-02673CC04BCA}" type="datetimeFigureOut">
              <a:rPr lang="tr-TR" smtClean="0"/>
              <a:t>9.04.2020</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68BBFA6C-5CD3-4ACC-BCAA-153380046F4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0905D812-9EB0-4ECE-A386-02673CC04BCA}" type="datetimeFigureOut">
              <a:rPr lang="tr-TR" smtClean="0"/>
              <a:t>9.04.2020</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68BBFA6C-5CD3-4ACC-BCAA-153380046F4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0905D812-9EB0-4ECE-A386-02673CC04BCA}" type="datetimeFigureOut">
              <a:rPr lang="tr-TR" smtClean="0"/>
              <a:t>9.04.2020</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68BBFA6C-5CD3-4ACC-BCAA-153380046F4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905D812-9EB0-4ECE-A386-02673CC04BCA}" type="datetimeFigureOut">
              <a:rPr lang="tr-TR" smtClean="0"/>
              <a:t>9.04.2020</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8BBFA6C-5CD3-4ACC-BCAA-153380046F4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err="1" smtClean="0"/>
              <a:t>Koronavirüs</a:t>
            </a:r>
            <a:r>
              <a:rPr lang="tr-TR" dirty="0" smtClean="0"/>
              <a:t> hakkında çocuğunuzla konuşurken…</a:t>
            </a:r>
            <a:br>
              <a:rPr lang="tr-TR" dirty="0" smtClean="0"/>
            </a:br>
            <a:r>
              <a:rPr lang="tr-TR" dirty="0" smtClean="0"/>
              <a:t>(anne babalara bazı öneriler)</a:t>
            </a:r>
            <a:endParaRPr lang="tr-TR" dirty="0"/>
          </a:p>
        </p:txBody>
      </p:sp>
      <p:sp>
        <p:nvSpPr>
          <p:cNvPr id="3" name="Alt Başlık 2"/>
          <p:cNvSpPr>
            <a:spLocks noGrp="1"/>
          </p:cNvSpPr>
          <p:nvPr>
            <p:ph type="subTitle" idx="1"/>
          </p:nvPr>
        </p:nvSpPr>
        <p:spPr>
          <a:xfrm>
            <a:off x="827584" y="3356992"/>
            <a:ext cx="8062912" cy="1752600"/>
          </a:xfrm>
        </p:spPr>
        <p:txBody>
          <a:bodyPr/>
          <a:lstStyle/>
          <a:p>
            <a:r>
              <a:rPr lang="tr-TR" dirty="0" smtClean="0"/>
              <a:t>   Mehmet Akif Ersoy Ortaokulu</a:t>
            </a:r>
          </a:p>
          <a:p>
            <a:r>
              <a:rPr lang="tr-TR" dirty="0" smtClean="0"/>
              <a:t>Rehberlik Servisi</a:t>
            </a:r>
            <a:endParaRPr lang="tr-TR" dirty="0"/>
          </a:p>
        </p:txBody>
      </p:sp>
    </p:spTree>
    <p:extLst>
      <p:ext uri="{BB962C8B-B14F-4D97-AF65-F5344CB8AC3E}">
        <p14:creationId xmlns:p14="http://schemas.microsoft.com/office/powerpoint/2010/main" val="988403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44624"/>
            <a:ext cx="8928992" cy="641226"/>
          </a:xfrm>
        </p:spPr>
        <p:txBody>
          <a:bodyPr>
            <a:normAutofit/>
          </a:bodyPr>
          <a:lstStyle/>
          <a:p>
            <a:r>
              <a:rPr lang="tr-TR" sz="3200" dirty="0" smtClean="0"/>
              <a:t>Günlük rutinler oluşturmak yararlı olabilir…</a:t>
            </a:r>
            <a:endParaRPr lang="tr-TR" sz="3200" dirty="0"/>
          </a:p>
        </p:txBody>
      </p:sp>
      <p:sp>
        <p:nvSpPr>
          <p:cNvPr id="3" name="İçerik Yer Tutucusu 2"/>
          <p:cNvSpPr>
            <a:spLocks noGrp="1"/>
          </p:cNvSpPr>
          <p:nvPr>
            <p:ph idx="1"/>
          </p:nvPr>
        </p:nvSpPr>
        <p:spPr>
          <a:xfrm>
            <a:off x="179512" y="692696"/>
            <a:ext cx="8856984" cy="6048672"/>
          </a:xfrm>
        </p:spPr>
        <p:txBody>
          <a:bodyPr>
            <a:normAutofit fontScale="92500" lnSpcReduction="10000"/>
          </a:bodyPr>
          <a:lstStyle/>
          <a:p>
            <a:pPr marL="64008" indent="0" algn="just">
              <a:buNone/>
            </a:pPr>
            <a:r>
              <a:rPr lang="tr-TR" sz="2800" dirty="0"/>
              <a:t>(Düzenli uyku saatleri ve yemekler, günlük </a:t>
            </a:r>
            <a:r>
              <a:rPr lang="tr-TR" sz="2800" dirty="0" smtClean="0"/>
              <a:t>öğrenme ve oyun programları…)</a:t>
            </a:r>
          </a:p>
          <a:p>
            <a:pPr algn="just"/>
            <a:r>
              <a:rPr lang="tr-TR" dirty="0">
                <a:solidFill>
                  <a:schemeClr val="tx2">
                    <a:lumMod val="50000"/>
                  </a:schemeClr>
                </a:solidFill>
              </a:rPr>
              <a:t>Rutinler</a:t>
            </a:r>
            <a:r>
              <a:rPr lang="tr-TR" dirty="0"/>
              <a:t> bize </a:t>
            </a:r>
            <a:r>
              <a:rPr lang="tr-TR" dirty="0">
                <a:solidFill>
                  <a:schemeClr val="tx2">
                    <a:lumMod val="50000"/>
                  </a:schemeClr>
                </a:solidFill>
              </a:rPr>
              <a:t>normallik</a:t>
            </a:r>
            <a:r>
              <a:rPr lang="tr-TR" dirty="0"/>
              <a:t> hissi verir. Öngörülebilirlik, güvende hissetmemizi sağlar.</a:t>
            </a:r>
          </a:p>
          <a:p>
            <a:pPr algn="just"/>
            <a:r>
              <a:rPr lang="tr-TR" dirty="0"/>
              <a:t>Rutin oluşturma bu kaygılı ve sosyal izole günlerimizde </a:t>
            </a:r>
            <a:r>
              <a:rPr lang="tr-TR" dirty="0">
                <a:solidFill>
                  <a:schemeClr val="tx2">
                    <a:lumMod val="50000"/>
                  </a:schemeClr>
                </a:solidFill>
              </a:rPr>
              <a:t>«yeni bir normal»</a:t>
            </a:r>
            <a:r>
              <a:rPr lang="tr-TR" dirty="0"/>
              <a:t> oluşturma çabasıdır ve ailede herkesin katılımı ile oluşturulabilir. </a:t>
            </a:r>
          </a:p>
          <a:p>
            <a:pPr algn="just"/>
            <a:r>
              <a:rPr lang="tr-TR" dirty="0"/>
              <a:t>Belli günlük ev işleri olmalı ve çocuklar bu </a:t>
            </a:r>
            <a:r>
              <a:rPr lang="tr-TR" dirty="0" smtClean="0"/>
              <a:t>işlerde </a:t>
            </a:r>
            <a:r>
              <a:rPr lang="tr-TR" dirty="0" smtClean="0">
                <a:solidFill>
                  <a:schemeClr val="tx2">
                    <a:lumMod val="50000"/>
                  </a:schemeClr>
                </a:solidFill>
              </a:rPr>
              <a:t>yaşlarına uygun </a:t>
            </a:r>
            <a:r>
              <a:rPr lang="tr-TR" dirty="0">
                <a:solidFill>
                  <a:schemeClr val="tx2">
                    <a:lumMod val="50000"/>
                  </a:schemeClr>
                </a:solidFill>
              </a:rPr>
              <a:t>sorumluluk </a:t>
            </a:r>
            <a:r>
              <a:rPr lang="tr-TR" dirty="0" smtClean="0"/>
              <a:t>almalıdır.</a:t>
            </a:r>
          </a:p>
          <a:p>
            <a:pPr algn="just"/>
            <a:r>
              <a:rPr lang="tr-TR" dirty="0"/>
              <a:t>Çocukların dijital araçlarla etkileşimi </a:t>
            </a:r>
            <a:r>
              <a:rPr lang="tr-TR" dirty="0">
                <a:solidFill>
                  <a:schemeClr val="tx2">
                    <a:lumMod val="50000"/>
                  </a:schemeClr>
                </a:solidFill>
              </a:rPr>
              <a:t>sınırlı </a:t>
            </a:r>
            <a:r>
              <a:rPr lang="tr-TR" dirty="0"/>
              <a:t>olmalıdır. Günlük rutinde telefon, tablet, bilgisayar, vb. ekranında zaman geçirmek konusunda da rutin oluşturulmalıdır. </a:t>
            </a:r>
          </a:p>
          <a:p>
            <a:endParaRPr lang="tr-TR" dirty="0"/>
          </a:p>
          <a:p>
            <a:endParaRPr lang="tr-TR" dirty="0"/>
          </a:p>
        </p:txBody>
      </p:sp>
    </p:spTree>
    <p:extLst>
      <p:ext uri="{BB962C8B-B14F-4D97-AF65-F5344CB8AC3E}">
        <p14:creationId xmlns:p14="http://schemas.microsoft.com/office/powerpoint/2010/main" val="304105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188640"/>
            <a:ext cx="8928992" cy="720080"/>
          </a:xfrm>
        </p:spPr>
        <p:txBody>
          <a:bodyPr>
            <a:normAutofit fontScale="90000"/>
          </a:bodyPr>
          <a:lstStyle/>
          <a:p>
            <a:pPr algn="ctr"/>
            <a:r>
              <a:rPr lang="tr-TR" sz="4400" dirty="0" smtClean="0"/>
              <a:t>Eğitim</a:t>
            </a:r>
            <a:r>
              <a:rPr lang="tr-TR" sz="4400" dirty="0"/>
              <a:t> </a:t>
            </a:r>
            <a:r>
              <a:rPr lang="tr-TR" sz="4400" dirty="0" smtClean="0"/>
              <a:t>evden devam ediyor</a:t>
            </a:r>
            <a:endParaRPr lang="tr-TR" dirty="0"/>
          </a:p>
        </p:txBody>
      </p:sp>
      <p:sp>
        <p:nvSpPr>
          <p:cNvPr id="3" name="İçerik Yer Tutucusu 2"/>
          <p:cNvSpPr>
            <a:spLocks noGrp="1"/>
          </p:cNvSpPr>
          <p:nvPr>
            <p:ph idx="1"/>
          </p:nvPr>
        </p:nvSpPr>
        <p:spPr>
          <a:xfrm>
            <a:off x="35496" y="908720"/>
            <a:ext cx="9001000" cy="5904656"/>
          </a:xfrm>
        </p:spPr>
        <p:txBody>
          <a:bodyPr>
            <a:normAutofit lnSpcReduction="10000"/>
          </a:bodyPr>
          <a:lstStyle/>
          <a:p>
            <a:pPr algn="just"/>
            <a:r>
              <a:rPr lang="tr-TR" dirty="0"/>
              <a:t>Öğrenmenin devam ettiği unutulmamalıdır. </a:t>
            </a:r>
          </a:p>
          <a:p>
            <a:pPr algn="just"/>
            <a:r>
              <a:rPr lang="tr-TR" dirty="0">
                <a:solidFill>
                  <a:schemeClr val="tx2">
                    <a:lumMod val="50000"/>
                  </a:schemeClr>
                </a:solidFill>
              </a:rPr>
              <a:t>EBA</a:t>
            </a:r>
            <a:r>
              <a:rPr lang="tr-TR" dirty="0"/>
              <a:t> ve </a:t>
            </a:r>
            <a:r>
              <a:rPr lang="tr-TR" dirty="0">
                <a:solidFill>
                  <a:schemeClr val="tx2">
                    <a:lumMod val="50000"/>
                  </a:schemeClr>
                </a:solidFill>
              </a:rPr>
              <a:t>Milli Eğitim Bakanlığının </a:t>
            </a:r>
            <a:r>
              <a:rPr lang="tr-TR" dirty="0"/>
              <a:t>günlük rutinlerine uyulmalıdır. </a:t>
            </a:r>
          </a:p>
          <a:p>
            <a:pPr algn="just"/>
            <a:r>
              <a:rPr lang="tr-TR" dirty="0"/>
              <a:t>EBA ders izlemelerine uygun ise veliler de katılmalı, çocuklarla öğrendikleri üzerine konuşulmalıdır. </a:t>
            </a:r>
          </a:p>
          <a:p>
            <a:pPr algn="just"/>
            <a:r>
              <a:rPr lang="tr-TR" dirty="0"/>
              <a:t>Öğretmenlerin EBA üzerinden verdikleri ödev paketleri üzerine de konuşulmalıdır. </a:t>
            </a:r>
            <a:endParaRPr lang="tr-TR" dirty="0" smtClean="0"/>
          </a:p>
          <a:p>
            <a:pPr algn="just"/>
            <a:r>
              <a:rPr lang="tr-TR" dirty="0"/>
              <a:t>Okuma saati, belgesel izleme saati, birlikte aile etkinliği, çeşitli oyunlar, </a:t>
            </a:r>
            <a:r>
              <a:rPr lang="tr-TR" dirty="0" err="1"/>
              <a:t>vb</a:t>
            </a:r>
            <a:r>
              <a:rPr lang="tr-TR" dirty="0"/>
              <a:t> </a:t>
            </a:r>
            <a:r>
              <a:rPr lang="tr-TR" dirty="0">
                <a:solidFill>
                  <a:schemeClr val="tx2">
                    <a:lumMod val="50000"/>
                  </a:schemeClr>
                </a:solidFill>
              </a:rPr>
              <a:t>etkinlikler </a:t>
            </a:r>
            <a:r>
              <a:rPr lang="tr-TR" dirty="0"/>
              <a:t>için bolca öneri ve seçenek konusunda Milli Eğitim Bakanlığı, EBA ve Eğitim takvimi uygulamalarından yararlanılabilir. </a:t>
            </a:r>
          </a:p>
          <a:p>
            <a:pPr algn="just"/>
            <a:endParaRPr lang="tr-TR" dirty="0"/>
          </a:p>
        </p:txBody>
      </p:sp>
    </p:spTree>
    <p:extLst>
      <p:ext uri="{BB962C8B-B14F-4D97-AF65-F5344CB8AC3E}">
        <p14:creationId xmlns:p14="http://schemas.microsoft.com/office/powerpoint/2010/main" val="3914277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496" y="44624"/>
            <a:ext cx="9001000" cy="6768752"/>
          </a:xfrm>
        </p:spPr>
        <p:txBody>
          <a:bodyPr>
            <a:normAutofit fontScale="92500" lnSpcReduction="10000"/>
          </a:bodyPr>
          <a:lstStyle/>
          <a:p>
            <a:pPr algn="just"/>
            <a:r>
              <a:rPr lang="tr-TR" dirty="0"/>
              <a:t>Çocukların psikolojik sağlamlıklarının korunması için onlarla birlikte hoşça vakit geçirecek aktiviteler yapmak önemli ve gereklidir. Bu süreçte özellikle </a:t>
            </a:r>
            <a:r>
              <a:rPr lang="tr-TR" dirty="0">
                <a:solidFill>
                  <a:schemeClr val="tx2">
                    <a:lumMod val="50000"/>
                  </a:schemeClr>
                </a:solidFill>
              </a:rPr>
              <a:t>çocuklarınızla ilgilenmek</a:t>
            </a:r>
            <a:r>
              <a:rPr lang="tr-TR" dirty="0"/>
              <a:t>, onlarla birlikte güzel vakit geçirmek yararlıdır. Çocuklarla birlikte yemek hazırlamak ve yemek, ev içinde hep beraber </a:t>
            </a:r>
            <a:r>
              <a:rPr lang="tr-TR" dirty="0">
                <a:solidFill>
                  <a:schemeClr val="tx2">
                    <a:lumMod val="50000"/>
                  </a:schemeClr>
                </a:solidFill>
              </a:rPr>
              <a:t>çeşitli oyunlar oynamak</a:t>
            </a:r>
            <a:r>
              <a:rPr lang="tr-TR" dirty="0"/>
              <a:t>, resim yapmak, şarkı söylemek, zaman zaman eğlenceli masal, fıkra ve hikâyeler anlatmak, birlikte eğlenceli bir film izlemek ya da sohbet etmek gibi çok çeşitli etkinlikler sayesinde aile birlikteliğinizin verdiği </a:t>
            </a:r>
            <a:r>
              <a:rPr lang="tr-TR" dirty="0">
                <a:solidFill>
                  <a:schemeClr val="tx2">
                    <a:lumMod val="50000"/>
                  </a:schemeClr>
                </a:solidFill>
              </a:rPr>
              <a:t>güven ve aidi</a:t>
            </a:r>
            <a:r>
              <a:rPr lang="tr-TR" dirty="0"/>
              <a:t>yet duygusunu pekiştirmek önemlidir</a:t>
            </a:r>
            <a:r>
              <a:rPr lang="tr-TR" dirty="0" smtClean="0"/>
              <a:t>.</a:t>
            </a:r>
          </a:p>
          <a:p>
            <a:pPr algn="just"/>
            <a:r>
              <a:rPr lang="tr-TR" dirty="0" smtClean="0"/>
              <a:t>Onunla konuşurken onunla vakit geçirirken her zaman </a:t>
            </a:r>
            <a:r>
              <a:rPr lang="tr-TR" dirty="0" smtClean="0">
                <a:solidFill>
                  <a:schemeClr val="tx2">
                    <a:lumMod val="50000"/>
                  </a:schemeClr>
                </a:solidFill>
              </a:rPr>
              <a:t>güçlü yönleri, umudu ve pozitifliği </a:t>
            </a:r>
            <a:r>
              <a:rPr lang="tr-TR" dirty="0" smtClean="0"/>
              <a:t>vurgulayın. </a:t>
            </a:r>
            <a:endParaRPr lang="tr-TR" dirty="0"/>
          </a:p>
        </p:txBody>
      </p:sp>
    </p:spTree>
    <p:extLst>
      <p:ext uri="{BB962C8B-B14F-4D97-AF65-F5344CB8AC3E}">
        <p14:creationId xmlns:p14="http://schemas.microsoft.com/office/powerpoint/2010/main" val="575286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2808"/>
            <a:ext cx="9001000" cy="4572000"/>
          </a:xfrm>
        </p:spPr>
        <p:txBody>
          <a:bodyPr/>
          <a:lstStyle/>
          <a:p>
            <a:pPr marL="64008" indent="0">
              <a:buNone/>
            </a:pPr>
            <a:endParaRPr lang="tr-TR" dirty="0" smtClean="0">
              <a:solidFill>
                <a:schemeClr val="tx2">
                  <a:lumMod val="50000"/>
                </a:schemeClr>
              </a:solidFill>
            </a:endParaRPr>
          </a:p>
          <a:p>
            <a:pPr marL="64008" indent="0">
              <a:buNone/>
            </a:pPr>
            <a:endParaRPr lang="tr-TR" dirty="0">
              <a:solidFill>
                <a:schemeClr val="tx2">
                  <a:lumMod val="50000"/>
                </a:schemeClr>
              </a:solidFill>
            </a:endParaRPr>
          </a:p>
          <a:p>
            <a:pPr marL="64008" indent="0" algn="ctr">
              <a:buNone/>
            </a:pPr>
            <a:r>
              <a:rPr lang="tr-TR" dirty="0" smtClean="0">
                <a:solidFill>
                  <a:schemeClr val="tx2">
                    <a:lumMod val="50000"/>
                  </a:schemeClr>
                </a:solidFill>
              </a:rPr>
              <a:t>SAĞLIKLI KALMANIZ DİLEĞİYLE</a:t>
            </a:r>
            <a:endParaRPr lang="tr-TR" dirty="0">
              <a:solidFill>
                <a:schemeClr val="tx2">
                  <a:lumMod val="50000"/>
                </a:schemeClr>
              </a:solidFill>
            </a:endParaRPr>
          </a:p>
        </p:txBody>
      </p:sp>
    </p:spTree>
    <p:extLst>
      <p:ext uri="{BB962C8B-B14F-4D97-AF65-F5344CB8AC3E}">
        <p14:creationId xmlns:p14="http://schemas.microsoft.com/office/powerpoint/2010/main" val="3882657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2808"/>
            <a:ext cx="9036496" cy="4572000"/>
          </a:xfrm>
        </p:spPr>
        <p:txBody>
          <a:bodyPr/>
          <a:lstStyle/>
          <a:p>
            <a:pPr marL="64008" indent="0">
              <a:buNone/>
            </a:pPr>
            <a:r>
              <a:rPr lang="tr-TR" dirty="0" smtClean="0"/>
              <a:t>KAYNAKÇA</a:t>
            </a:r>
          </a:p>
          <a:p>
            <a:pPr marL="64008" indent="0">
              <a:buNone/>
            </a:pPr>
            <a:endParaRPr lang="tr-TR" dirty="0" smtClean="0"/>
          </a:p>
          <a:p>
            <a:pPr marL="64008" indent="0">
              <a:buNone/>
            </a:pPr>
            <a:r>
              <a:rPr lang="tr-TR" dirty="0" smtClean="0"/>
              <a:t>*</a:t>
            </a:r>
            <a:r>
              <a:rPr lang="tr-TR" sz="2800" dirty="0" smtClean="0"/>
              <a:t>tepebasiram.meb.k12.tr (Erişim tarihi:08.04.2020)</a:t>
            </a:r>
          </a:p>
          <a:p>
            <a:pPr marL="64008" indent="0">
              <a:buNone/>
            </a:pPr>
            <a:r>
              <a:rPr lang="tr-TR" sz="2000" dirty="0" smtClean="0"/>
              <a:t>(Tepebaşı </a:t>
            </a:r>
            <a:r>
              <a:rPr lang="tr-TR" sz="2000" dirty="0" err="1" smtClean="0"/>
              <a:t>Ram’ın</a:t>
            </a:r>
            <a:r>
              <a:rPr lang="tr-TR" sz="2000" dirty="0" smtClean="0"/>
              <a:t> internet sitesinden 08.04.2020 tarihinde paylaştığı </a:t>
            </a:r>
            <a:r>
              <a:rPr lang="tr-TR" sz="2000" dirty="0" err="1" smtClean="0"/>
              <a:t>dökümanlar</a:t>
            </a:r>
            <a:r>
              <a:rPr lang="tr-TR" sz="2000" dirty="0" smtClean="0"/>
              <a:t>, bilgiler okulumuz veli ve öğrencilerinin yararlanması amacıyla  özetlenmiştir.)</a:t>
            </a:r>
            <a:endParaRPr lang="tr-TR" sz="2000" dirty="0"/>
          </a:p>
        </p:txBody>
      </p:sp>
    </p:spTree>
    <p:extLst>
      <p:ext uri="{BB962C8B-B14F-4D97-AF65-F5344CB8AC3E}">
        <p14:creationId xmlns:p14="http://schemas.microsoft.com/office/powerpoint/2010/main" val="351007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4624"/>
            <a:ext cx="8229600" cy="360040"/>
          </a:xfrm>
        </p:spPr>
        <p:txBody>
          <a:bodyPr>
            <a:noAutofit/>
          </a:bodyPr>
          <a:lstStyle/>
          <a:p>
            <a:pPr algn="ctr"/>
            <a:r>
              <a:rPr lang="tr-TR" sz="2800" b="1" dirty="0" err="1" smtClean="0">
                <a:solidFill>
                  <a:schemeClr val="tx2">
                    <a:lumMod val="50000"/>
                  </a:schemeClr>
                </a:solidFill>
                <a:effectLst/>
              </a:rPr>
              <a:t>Koronavirüs</a:t>
            </a:r>
            <a:r>
              <a:rPr lang="tr-TR" sz="2800" b="1" dirty="0" smtClean="0">
                <a:solidFill>
                  <a:schemeClr val="tx2">
                    <a:lumMod val="50000"/>
                  </a:schemeClr>
                </a:solidFill>
                <a:effectLst/>
              </a:rPr>
              <a:t>-Bazı açıklama örnekleri</a:t>
            </a:r>
            <a:endParaRPr lang="tr-TR" sz="2800" dirty="0">
              <a:solidFill>
                <a:schemeClr val="tx2">
                  <a:lumMod val="50000"/>
                </a:schemeClr>
              </a:solidFill>
            </a:endParaRPr>
          </a:p>
        </p:txBody>
      </p:sp>
      <p:sp>
        <p:nvSpPr>
          <p:cNvPr id="3" name="İçerik Yer Tutucusu 2"/>
          <p:cNvSpPr>
            <a:spLocks noGrp="1"/>
          </p:cNvSpPr>
          <p:nvPr>
            <p:ph idx="1"/>
          </p:nvPr>
        </p:nvSpPr>
        <p:spPr>
          <a:xfrm>
            <a:off x="35496" y="404664"/>
            <a:ext cx="9108504" cy="6408712"/>
          </a:xfrm>
        </p:spPr>
        <p:txBody>
          <a:bodyPr>
            <a:normAutofit fontScale="70000" lnSpcReduction="20000"/>
          </a:bodyPr>
          <a:lstStyle/>
          <a:p>
            <a:pPr marL="64008" indent="0" algn="just">
              <a:buNone/>
            </a:pPr>
            <a:r>
              <a:rPr lang="tr-TR" sz="2900" dirty="0" err="1"/>
              <a:t>Koronavirüs</a:t>
            </a:r>
            <a:r>
              <a:rPr lang="tr-TR" sz="2900" dirty="0"/>
              <a:t>, insanları hasta hissettirebilen bir tür mikroptur. </a:t>
            </a:r>
            <a:r>
              <a:rPr lang="tr-TR" sz="2900" dirty="0" smtClean="0"/>
              <a:t>Bazı </a:t>
            </a:r>
            <a:r>
              <a:rPr lang="tr-TR" sz="2900" dirty="0"/>
              <a:t>insanlarda ateş ve öksürük olur. Bazen öksürük kolayca nefes almayı </a:t>
            </a:r>
            <a:r>
              <a:rPr lang="tr-TR" sz="2900" dirty="0" smtClean="0"/>
              <a:t>zorlaştırabilir. Virüs hasta </a:t>
            </a:r>
            <a:r>
              <a:rPr lang="tr-TR" sz="2900" dirty="0"/>
              <a:t>kişilerinden yayılan küçük damlacıklarla diğer insanlara bulaşır. </a:t>
            </a:r>
            <a:r>
              <a:rPr lang="tr-TR" sz="2900" dirty="0" err="1" smtClean="0"/>
              <a:t>Koronavirüsle</a:t>
            </a:r>
            <a:r>
              <a:rPr lang="tr-TR" sz="2900" dirty="0" smtClean="0"/>
              <a:t> </a:t>
            </a:r>
            <a:r>
              <a:rPr lang="tr-TR" sz="2900" dirty="0"/>
              <a:t>mücadele ederken yetkililerin önerilerine özenle uymalıyız. Ellerimizi su ve sabunla yıkayarak; elimizi ağzımıza, burnumuza, gözlerimize götürmeyerek ve sosyal mesafeye dikkat ederek virüsten korunmak mümkündür</a:t>
            </a:r>
            <a:r>
              <a:rPr lang="tr-TR" sz="2900" dirty="0" smtClean="0"/>
              <a:t>.</a:t>
            </a:r>
            <a:r>
              <a:rPr lang="tr-TR" sz="2800" dirty="0"/>
              <a:t> </a:t>
            </a:r>
            <a:r>
              <a:rPr lang="tr-TR" sz="2800" dirty="0" smtClean="0"/>
              <a:t>Dengeli </a:t>
            </a:r>
            <a:r>
              <a:rPr lang="tr-TR" sz="2800" dirty="0"/>
              <a:t>beslenmek, yeterli uyumak, hareket </a:t>
            </a:r>
            <a:r>
              <a:rPr lang="tr-TR" sz="2800" dirty="0" smtClean="0"/>
              <a:t>etmek gibi basit sağlık kurallarına uymalıyız. </a:t>
            </a:r>
            <a:r>
              <a:rPr lang="tr-TR" sz="2900" dirty="0" smtClean="0"/>
              <a:t>Doktorlar </a:t>
            </a:r>
            <a:r>
              <a:rPr lang="tr-TR" sz="2900" dirty="0"/>
              <a:t>kendini hasta hisseden herkese destek olmak için çok çalışıyorlar. Geçmişte de benzer virüsler oldu ve bilim insanları buna çözüm buldu. </a:t>
            </a:r>
          </a:p>
          <a:p>
            <a:pPr marL="64008" indent="0" algn="just">
              <a:buNone/>
            </a:pPr>
            <a:r>
              <a:rPr lang="tr-TR" sz="3100" dirty="0" smtClean="0"/>
              <a:t>(</a:t>
            </a:r>
            <a:r>
              <a:rPr lang="tr-TR" sz="3100" b="1" dirty="0" err="1" smtClean="0"/>
              <a:t>Koronavirüs</a:t>
            </a:r>
            <a:r>
              <a:rPr lang="tr-TR" sz="3100" b="1" dirty="0" smtClean="0"/>
              <a:t> hakkında çocuğunuzla konuşurken öncelikle onun şu ana kadar bildiklerini sorun. Bilimsel temellerden uzak olan duyumların doğru olmadığını ifade edin. Bunların doğrularını örnektekilere benzer ifadelerle </a:t>
            </a:r>
            <a:r>
              <a:rPr lang="tr-TR" sz="3100" b="1" dirty="0" smtClean="0">
                <a:solidFill>
                  <a:schemeClr val="tx2">
                    <a:lumMod val="50000"/>
                  </a:schemeClr>
                </a:solidFill>
              </a:rPr>
              <a:t>kısa, net, çocuğun anlayabileceği </a:t>
            </a:r>
            <a:r>
              <a:rPr lang="tr-TR" sz="3100" b="1" dirty="0" smtClean="0"/>
              <a:t>bir dille açıklamaya çalışın. Haber kanallarının sürekli açık olmamasına dikkat edin. </a:t>
            </a:r>
            <a:r>
              <a:rPr lang="tr-TR" sz="3100" b="1" dirty="0"/>
              <a:t>Özellikle küçük çocukların virüsle ilgili haber yayınlarını doğrudan dinlememesi gerekir. Bu haberlerden ebeveynlerin çocukların bilmesi gerekenleri </a:t>
            </a:r>
            <a:r>
              <a:rPr lang="tr-TR" sz="3100" b="1" dirty="0">
                <a:solidFill>
                  <a:schemeClr val="tx2">
                    <a:lumMod val="50000"/>
                  </a:schemeClr>
                </a:solidFill>
              </a:rPr>
              <a:t>seçip</a:t>
            </a:r>
            <a:r>
              <a:rPr lang="tr-TR" sz="3100" b="1" dirty="0"/>
              <a:t>, süzüp daha uygun bir şekilde çocuklara aktarması uygun olacaktır. </a:t>
            </a:r>
            <a:r>
              <a:rPr lang="tr-TR" sz="3100" b="1" dirty="0" smtClean="0"/>
              <a:t>Çocukları </a:t>
            </a:r>
            <a:r>
              <a:rPr lang="tr-TR" sz="3100" b="1" dirty="0"/>
              <a:t>fiziksel olarak güvende tutmanın yanı sıra , </a:t>
            </a:r>
            <a:r>
              <a:rPr lang="tr-TR" sz="3100" b="1" dirty="0">
                <a:solidFill>
                  <a:schemeClr val="tx2">
                    <a:lumMod val="50000"/>
                  </a:schemeClr>
                </a:solidFill>
              </a:rPr>
              <a:t>duygusal sağlıklarına</a:t>
            </a:r>
            <a:r>
              <a:rPr lang="tr-TR" sz="3100" b="1" dirty="0"/>
              <a:t> da dikkat etmek </a:t>
            </a:r>
            <a:r>
              <a:rPr lang="tr-TR" sz="3100" b="1" dirty="0" smtClean="0"/>
              <a:t>önemlidir. </a:t>
            </a:r>
            <a:r>
              <a:rPr lang="tr-TR" sz="3100" b="1" dirty="0"/>
              <a:t>Bu dönemde aile içinde her zamankinden daha yüksek duyarlılık, </a:t>
            </a:r>
            <a:r>
              <a:rPr lang="tr-TR" sz="3100" b="1" dirty="0">
                <a:solidFill>
                  <a:schemeClr val="tx2">
                    <a:lumMod val="50000"/>
                  </a:schemeClr>
                </a:solidFill>
              </a:rPr>
              <a:t>anlayış,</a:t>
            </a:r>
            <a:r>
              <a:rPr lang="tr-TR" sz="3100" b="1" dirty="0"/>
              <a:t> </a:t>
            </a:r>
            <a:r>
              <a:rPr lang="tr-TR" sz="3100" b="1" dirty="0">
                <a:solidFill>
                  <a:schemeClr val="tx2">
                    <a:lumMod val="50000"/>
                  </a:schemeClr>
                </a:solidFill>
              </a:rPr>
              <a:t>empati</a:t>
            </a:r>
            <a:r>
              <a:rPr lang="tr-TR" sz="3100" b="1" dirty="0"/>
              <a:t>, sorumluluk ve sabır gereklidir. Bu gereklilik bu sürecin reçetesidir. </a:t>
            </a:r>
            <a:r>
              <a:rPr lang="tr-TR" sz="3100" b="1" dirty="0" smtClean="0"/>
              <a:t>) </a:t>
            </a:r>
          </a:p>
          <a:p>
            <a:pPr marL="64008" indent="0" algn="just">
              <a:buNone/>
            </a:pPr>
            <a:endParaRPr lang="tr-TR" dirty="0"/>
          </a:p>
          <a:p>
            <a:pPr marL="64008" indent="0">
              <a:buNone/>
            </a:pPr>
            <a:endParaRPr lang="tr-TR" dirty="0"/>
          </a:p>
          <a:p>
            <a:endParaRPr lang="tr-TR" dirty="0"/>
          </a:p>
        </p:txBody>
      </p:sp>
    </p:spTree>
    <p:extLst>
      <p:ext uri="{BB962C8B-B14F-4D97-AF65-F5344CB8AC3E}">
        <p14:creationId xmlns:p14="http://schemas.microsoft.com/office/powerpoint/2010/main" val="2492208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288032"/>
          </a:xfrm>
        </p:spPr>
        <p:txBody>
          <a:bodyPr>
            <a:normAutofit fontScale="90000"/>
          </a:bodyPr>
          <a:lstStyle/>
          <a:p>
            <a:pPr algn="ctr"/>
            <a:r>
              <a:rPr lang="tr-TR" dirty="0" smtClean="0"/>
              <a:t>Çocukla konuşurken…</a:t>
            </a:r>
            <a:endParaRPr lang="tr-TR" dirty="0"/>
          </a:p>
        </p:txBody>
      </p:sp>
      <p:sp>
        <p:nvSpPr>
          <p:cNvPr id="3" name="İçerik Yer Tutucusu 2"/>
          <p:cNvSpPr>
            <a:spLocks noGrp="1"/>
          </p:cNvSpPr>
          <p:nvPr>
            <p:ph idx="1"/>
          </p:nvPr>
        </p:nvSpPr>
        <p:spPr>
          <a:xfrm>
            <a:off x="107504" y="548680"/>
            <a:ext cx="8928992" cy="6264696"/>
          </a:xfrm>
        </p:spPr>
        <p:txBody>
          <a:bodyPr>
            <a:normAutofit/>
          </a:bodyPr>
          <a:lstStyle/>
          <a:p>
            <a:pPr algn="just"/>
            <a:r>
              <a:rPr lang="tr-TR" sz="3200" dirty="0" smtClean="0"/>
              <a:t>Neden  evdeyiz sorusunu açıklarken sosyal </a:t>
            </a:r>
            <a:r>
              <a:rPr lang="tr-TR" sz="3200" dirty="0"/>
              <a:t>izolasyon ve karantina konularını özelikle yaşı küçük olan çocuklarınıza </a:t>
            </a:r>
            <a:r>
              <a:rPr lang="tr-TR" sz="3200" b="1" dirty="0" smtClean="0">
                <a:solidFill>
                  <a:schemeClr val="tx2">
                    <a:lumMod val="50000"/>
                  </a:schemeClr>
                </a:solidFill>
              </a:rPr>
              <a:t>hastalığın </a:t>
            </a:r>
            <a:r>
              <a:rPr lang="tr-TR" sz="3200" b="1" dirty="0">
                <a:solidFill>
                  <a:schemeClr val="tx2">
                    <a:lumMod val="50000"/>
                  </a:schemeClr>
                </a:solidFill>
              </a:rPr>
              <a:t>yayılmasını önlemek ve başkalarının sağlığı konusunda da sorumlu </a:t>
            </a:r>
            <a:r>
              <a:rPr lang="tr-TR" sz="3200" b="1" dirty="0" smtClean="0">
                <a:solidFill>
                  <a:schemeClr val="tx2">
                    <a:lumMod val="50000"/>
                  </a:schemeClr>
                </a:solidFill>
              </a:rPr>
              <a:t>davranmak </a:t>
            </a:r>
            <a:r>
              <a:rPr lang="tr-TR" sz="3200" dirty="0"/>
              <a:t>ile ilişkilendirerek </a:t>
            </a:r>
            <a:r>
              <a:rPr lang="tr-TR" sz="3200" dirty="0" smtClean="0"/>
              <a:t>açıklayın.</a:t>
            </a:r>
          </a:p>
          <a:p>
            <a:pPr algn="just"/>
            <a:r>
              <a:rPr lang="tr-TR" sz="3200" dirty="0"/>
              <a:t>Şu an sağlıklıyız. Sağlıklı kalmak için de gereken önlemlere </a:t>
            </a:r>
            <a:r>
              <a:rPr lang="tr-TR" sz="3200" dirty="0" smtClean="0"/>
              <a:t>uymaktayız.</a:t>
            </a:r>
          </a:p>
          <a:p>
            <a:pPr algn="just"/>
            <a:r>
              <a:rPr lang="tr-TR" sz="3200" dirty="0" smtClean="0"/>
              <a:t>Verdiğiniz </a:t>
            </a:r>
            <a:r>
              <a:rPr lang="tr-TR" sz="3200" dirty="0"/>
              <a:t>bilgilerin, Sağlık Bakanlığı ve Dünya Sağlık Örgütü gibi </a:t>
            </a:r>
            <a:r>
              <a:rPr lang="tr-TR" sz="3200" dirty="0">
                <a:solidFill>
                  <a:schemeClr val="tx2">
                    <a:lumMod val="50000"/>
                  </a:schemeClr>
                </a:solidFill>
              </a:rPr>
              <a:t>güvenilir</a:t>
            </a:r>
            <a:r>
              <a:rPr lang="tr-TR" sz="3200" dirty="0"/>
              <a:t> kaynaklardan aldığınızı çocuklara söylemek etkili olacaktır. </a:t>
            </a:r>
            <a:endParaRPr lang="tr-TR" sz="3200" dirty="0" smtClean="0"/>
          </a:p>
          <a:p>
            <a:pPr marL="64008" indent="0">
              <a:buNone/>
            </a:pPr>
            <a:endParaRPr lang="tr-TR" dirty="0"/>
          </a:p>
        </p:txBody>
      </p:sp>
    </p:spTree>
    <p:extLst>
      <p:ext uri="{BB962C8B-B14F-4D97-AF65-F5344CB8AC3E}">
        <p14:creationId xmlns:p14="http://schemas.microsoft.com/office/powerpoint/2010/main" val="2235106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44624"/>
            <a:ext cx="8856984" cy="504056"/>
          </a:xfrm>
        </p:spPr>
        <p:txBody>
          <a:bodyPr>
            <a:normAutofit fontScale="90000"/>
          </a:bodyPr>
          <a:lstStyle/>
          <a:p>
            <a:r>
              <a:rPr lang="tr-TR" sz="2800" dirty="0" smtClean="0"/>
              <a:t>Endişeli olan çocukla nasıl konuşulmalı…</a:t>
            </a:r>
            <a:endParaRPr lang="tr-TR" sz="2800" dirty="0"/>
          </a:p>
        </p:txBody>
      </p:sp>
      <p:sp>
        <p:nvSpPr>
          <p:cNvPr id="3" name="İçerik Yer Tutucusu 2"/>
          <p:cNvSpPr>
            <a:spLocks noGrp="1"/>
          </p:cNvSpPr>
          <p:nvPr>
            <p:ph idx="1"/>
          </p:nvPr>
        </p:nvSpPr>
        <p:spPr>
          <a:xfrm>
            <a:off x="179512" y="476672"/>
            <a:ext cx="8856984" cy="6336704"/>
          </a:xfrm>
        </p:spPr>
        <p:txBody>
          <a:bodyPr>
            <a:noAutofit/>
          </a:bodyPr>
          <a:lstStyle/>
          <a:p>
            <a:pPr marL="64008" indent="0" algn="just">
              <a:buNone/>
            </a:pPr>
            <a:r>
              <a:rPr lang="tr-TR" sz="2600" dirty="0"/>
              <a:t>Salgın hastalık tehdidi gibi zorlu bir yaşam olayı karşısında çocuklar, herkes gibi kendilerini </a:t>
            </a:r>
            <a:r>
              <a:rPr lang="tr-TR" sz="2600" dirty="0">
                <a:solidFill>
                  <a:schemeClr val="tx2">
                    <a:lumMod val="50000"/>
                  </a:schemeClr>
                </a:solidFill>
              </a:rPr>
              <a:t>güvende</a:t>
            </a:r>
            <a:r>
              <a:rPr lang="tr-TR" sz="2600" dirty="0"/>
              <a:t> hissetmek ve her şeyin kontrol altında olduğunu bilmek isterler. </a:t>
            </a:r>
            <a:r>
              <a:rPr lang="tr-TR" sz="2600" dirty="0" smtClean="0"/>
              <a:t>Çocuklarla konuşurken öncelikle </a:t>
            </a:r>
            <a:r>
              <a:rPr lang="tr-TR" sz="2600" dirty="0"/>
              <a:t>kaygının bulaşıcı olduğunu unutmayalım. Çocukların duyguları, ebeveynlerin duygularından beslenir. Yetişkinler olarak bizim yüksek düzeyde kaygımız var ise bu çocuklara geçecektir. Bu nedenle endişeli olsanız da, virüs hakkında konuşurken </a:t>
            </a:r>
            <a:r>
              <a:rPr lang="tr-TR" sz="2600" dirty="0">
                <a:solidFill>
                  <a:schemeClr val="tx2">
                    <a:lumMod val="50000"/>
                  </a:schemeClr>
                </a:solidFill>
              </a:rPr>
              <a:t>sakinliği</a:t>
            </a:r>
            <a:r>
              <a:rPr lang="tr-TR" sz="2600" dirty="0"/>
              <a:t> </a:t>
            </a:r>
            <a:r>
              <a:rPr lang="tr-TR" sz="2600" dirty="0">
                <a:solidFill>
                  <a:schemeClr val="tx2">
                    <a:lumMod val="50000"/>
                  </a:schemeClr>
                </a:solidFill>
              </a:rPr>
              <a:t>modellemek</a:t>
            </a:r>
            <a:r>
              <a:rPr lang="tr-TR" sz="2600" dirty="0"/>
              <a:t> önemlidir. Çocuklar bu virüsten ne kadar endişelenmeleri gerektiği konusunda özellikle çevrelerindeki yetişkinleri referans alacaklardır. Çocukları </a:t>
            </a:r>
            <a:r>
              <a:rPr lang="tr-TR" sz="2600" dirty="0">
                <a:solidFill>
                  <a:schemeClr val="tx2">
                    <a:lumMod val="50000"/>
                  </a:schemeClr>
                </a:solidFill>
              </a:rPr>
              <a:t>dinlemek</a:t>
            </a:r>
            <a:r>
              <a:rPr lang="tr-TR" sz="2600" dirty="0"/>
              <a:t>, bu salgın ile ilgili kaygılarına </a:t>
            </a:r>
            <a:r>
              <a:rPr lang="tr-TR" sz="2600" dirty="0">
                <a:solidFill>
                  <a:schemeClr val="tx2">
                    <a:lumMod val="50000"/>
                  </a:schemeClr>
                </a:solidFill>
              </a:rPr>
              <a:t>saygı duymak </a:t>
            </a:r>
            <a:r>
              <a:rPr lang="tr-TR" sz="2600" dirty="0"/>
              <a:t>ve kaygılanmanın normal olduğunu kabul etmek gerekir. Normal düzeyde bir kaygının bizi koruduğunu </a:t>
            </a:r>
            <a:r>
              <a:rPr lang="tr-TR" sz="2600" dirty="0" smtClean="0"/>
              <a:t>vurgulanabilir.</a:t>
            </a:r>
            <a:r>
              <a:rPr lang="tr-TR" sz="2600" dirty="0"/>
              <a:t> </a:t>
            </a:r>
          </a:p>
        </p:txBody>
      </p:sp>
    </p:spTree>
    <p:extLst>
      <p:ext uri="{BB962C8B-B14F-4D97-AF65-F5344CB8AC3E}">
        <p14:creationId xmlns:p14="http://schemas.microsoft.com/office/powerpoint/2010/main" val="316193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Autofit/>
          </a:bodyPr>
          <a:lstStyle/>
          <a:p>
            <a:pPr marL="64008" indent="0" algn="just">
              <a:buNone/>
            </a:pPr>
            <a:r>
              <a:rPr lang="tr-TR" dirty="0" smtClean="0"/>
              <a:t>Çocuklarınız </a:t>
            </a:r>
            <a:r>
              <a:rPr lang="tr-TR" dirty="0"/>
              <a:t>için yapabileceğiniz en iyi ve anlamlı şeylerden biri onları </a:t>
            </a:r>
            <a:r>
              <a:rPr lang="tr-TR" dirty="0">
                <a:solidFill>
                  <a:schemeClr val="tx2">
                    <a:lumMod val="50000"/>
                  </a:schemeClr>
                </a:solidFill>
              </a:rPr>
              <a:t>dinlemektir</a:t>
            </a:r>
            <a:r>
              <a:rPr lang="tr-TR" dirty="0"/>
              <a:t>. Çünkü çocuklar, genellikle, onları endişelendiren ve strese neden olan şeyler hakkında </a:t>
            </a:r>
            <a:r>
              <a:rPr lang="tr-TR" dirty="0">
                <a:solidFill>
                  <a:schemeClr val="tx2">
                    <a:lumMod val="50000"/>
                  </a:schemeClr>
                </a:solidFill>
              </a:rPr>
              <a:t>konuşmak isterler</a:t>
            </a:r>
            <a:r>
              <a:rPr lang="tr-TR" dirty="0"/>
              <a:t>. Çocuğunuzu dinleyin ve görüşlerine saygı gösterin. Çocuklarla karşılıklı konuşmak ve sohbet etmek, onların yaşadıkları bu zorlu süreci atlatmaları için en sağlıklı ve doğal yoldur. Şunu unutmayın ki, çocuklarınız yaşananların farkında ve tüm olup bitenleri gözlemliyorlar. Bu nedenle, yaşananlar hakkında konuşmamak, çocuklarınızın yanlış bilgi edinmelerine ve yoğun kaygı yaşamalarına neden olabilir.</a:t>
            </a:r>
          </a:p>
        </p:txBody>
      </p:sp>
    </p:spTree>
    <p:extLst>
      <p:ext uri="{BB962C8B-B14F-4D97-AF65-F5344CB8AC3E}">
        <p14:creationId xmlns:p14="http://schemas.microsoft.com/office/powerpoint/2010/main" val="1909842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lnSpcReduction="10000"/>
          </a:bodyPr>
          <a:lstStyle/>
          <a:p>
            <a:pPr marL="64008" indent="0" algn="just">
              <a:buNone/>
            </a:pPr>
            <a:r>
              <a:rPr lang="tr-TR" dirty="0"/>
              <a:t>Bazı çocuklar sohbet ederken merak ettikleri her şeyi sorabilirler. Bu noktada, çocukların sorularına </a:t>
            </a:r>
            <a:r>
              <a:rPr lang="tr-TR" dirty="0">
                <a:solidFill>
                  <a:schemeClr val="tx2">
                    <a:lumMod val="50000"/>
                  </a:schemeClr>
                </a:solidFill>
              </a:rPr>
              <a:t>gerçeğe uygun</a:t>
            </a:r>
            <a:r>
              <a:rPr lang="tr-TR" dirty="0"/>
              <a:t>, somut, içten ve kısa cevaplar vermeye çalışın. Yine, verdiğiniz cevapların çocukların yaşına uygun olduğuna dikkat edin. Çocuğunuzun sorduğu soruların dışına çıkarak </a:t>
            </a:r>
            <a:r>
              <a:rPr lang="tr-TR" dirty="0">
                <a:solidFill>
                  <a:schemeClr val="tx2">
                    <a:lumMod val="50000"/>
                  </a:schemeClr>
                </a:solidFill>
              </a:rPr>
              <a:t>çok detaylı cevaplar vermemeye</a:t>
            </a:r>
            <a:r>
              <a:rPr lang="tr-TR" dirty="0"/>
              <a:t> özen gösterin. Yine, çocukların sormadıkları sorular üzerine (gerekmedikçe) açıklama yapmayın. O</a:t>
            </a:r>
            <a:r>
              <a:rPr lang="tr-TR" dirty="0" smtClean="0"/>
              <a:t>nları </a:t>
            </a:r>
            <a:r>
              <a:rPr lang="tr-TR" dirty="0"/>
              <a:t>özellikle </a:t>
            </a:r>
            <a:r>
              <a:rPr lang="tr-TR" dirty="0" err="1"/>
              <a:t>koronavirüs</a:t>
            </a:r>
            <a:r>
              <a:rPr lang="tr-TR" dirty="0"/>
              <a:t> hakkında </a:t>
            </a:r>
            <a:r>
              <a:rPr lang="tr-TR" dirty="0">
                <a:solidFill>
                  <a:schemeClr val="tx2">
                    <a:lumMod val="50000"/>
                  </a:schemeClr>
                </a:solidFill>
              </a:rPr>
              <a:t>konuşmak için zorlamayın</a:t>
            </a:r>
            <a:r>
              <a:rPr lang="tr-TR" dirty="0" smtClean="0"/>
              <a:t>. Cevabını </a:t>
            </a:r>
            <a:r>
              <a:rPr lang="tr-TR" dirty="0"/>
              <a:t>bilmediğiniz sorularla karşılaşırsanız, </a:t>
            </a:r>
            <a:r>
              <a:rPr lang="tr-TR" dirty="0">
                <a:solidFill>
                  <a:schemeClr val="tx2">
                    <a:lumMod val="50000"/>
                  </a:schemeClr>
                </a:solidFill>
              </a:rPr>
              <a:t>panik olmayın </a:t>
            </a:r>
            <a:r>
              <a:rPr lang="tr-TR" dirty="0"/>
              <a:t>ve bilmiyorum diyerek geçiştirmek yerine bu soruların cevabını en kısa sürede öğrenerek ona açıklayacağınızı söyleyin. </a:t>
            </a:r>
          </a:p>
        </p:txBody>
      </p:sp>
    </p:spTree>
    <p:extLst>
      <p:ext uri="{BB962C8B-B14F-4D97-AF65-F5344CB8AC3E}">
        <p14:creationId xmlns:p14="http://schemas.microsoft.com/office/powerpoint/2010/main" val="29198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4624"/>
            <a:ext cx="9144000" cy="6813376"/>
          </a:xfrm>
        </p:spPr>
        <p:txBody>
          <a:bodyPr>
            <a:noAutofit/>
          </a:bodyPr>
          <a:lstStyle/>
          <a:p>
            <a:pPr marL="64008" indent="0" algn="just">
              <a:buNone/>
            </a:pPr>
            <a:r>
              <a:rPr lang="tr-TR" sz="2600" dirty="0" smtClean="0"/>
              <a:t>Çocuklar </a:t>
            </a:r>
            <a:r>
              <a:rPr lang="tr-TR" sz="2600" dirty="0"/>
              <a:t>hasta olup olmayacakları ya da hasta olurlarsa başlarına ne geleceği konusunda </a:t>
            </a:r>
            <a:r>
              <a:rPr lang="tr-TR" sz="2600" dirty="0">
                <a:solidFill>
                  <a:schemeClr val="tx2">
                    <a:lumMod val="50000"/>
                  </a:schemeClr>
                </a:solidFill>
              </a:rPr>
              <a:t>belirsizlik ve endişe </a:t>
            </a:r>
            <a:r>
              <a:rPr lang="tr-TR" sz="2600" dirty="0"/>
              <a:t>yaşayabilirler. Bu noktada çocukların yetişkinlere göre daha az hastalandıklarını ya da hastalığı daha hızlı atlatabildiklerini söyleyin. </a:t>
            </a:r>
            <a:r>
              <a:rPr lang="tr-TR" sz="2600" dirty="0" smtClean="0"/>
              <a:t>Onlara </a:t>
            </a:r>
            <a:r>
              <a:rPr lang="tr-TR" sz="2600" dirty="0"/>
              <a:t>üzgün ya da stresli hissetmenin ya da korkmanın yanlış olmadığını söyleyin. Bu stresli dönemin ve yaşadıkları duyguların geçici olduğunu, yaşamın bir süre sonra </a:t>
            </a:r>
            <a:r>
              <a:rPr lang="tr-TR" sz="2600" dirty="0">
                <a:solidFill>
                  <a:schemeClr val="tx2">
                    <a:lumMod val="50000"/>
                  </a:schemeClr>
                </a:solidFill>
              </a:rPr>
              <a:t>normale döneceğini </a:t>
            </a:r>
            <a:r>
              <a:rPr lang="tr-TR" sz="2600" dirty="0"/>
              <a:t>belirtin. </a:t>
            </a:r>
            <a:r>
              <a:rPr lang="tr-TR" sz="2600" dirty="0" err="1"/>
              <a:t>Koronavirüs</a:t>
            </a:r>
            <a:r>
              <a:rPr lang="tr-TR" sz="2600" dirty="0"/>
              <a:t> ile ilgili haberler ya da çevrenizde olup bitenler hakkında çocuğunuzla sakin bir ses tonuyla konuşun ve aşırı kaygılı ya da </a:t>
            </a:r>
            <a:r>
              <a:rPr lang="tr-TR" sz="2600" dirty="0">
                <a:solidFill>
                  <a:schemeClr val="tx2">
                    <a:lumMod val="50000"/>
                  </a:schemeClr>
                </a:solidFill>
              </a:rPr>
              <a:t>üzgün görünmemeye </a:t>
            </a:r>
            <a:r>
              <a:rPr lang="tr-TR" sz="2600" dirty="0"/>
              <a:t>dikkat edin. Unutmayın ki çocuklar çok iyi gözlemcidirler ve sizin endişeli olup olmadığınızı kolayca anlarlar. Yine, kendilerini üzen ya da endişelendiren bir şey olduğunda her zaman </a:t>
            </a:r>
            <a:r>
              <a:rPr lang="tr-TR" sz="2600" dirty="0">
                <a:solidFill>
                  <a:schemeClr val="tx2">
                    <a:lumMod val="50000"/>
                  </a:schemeClr>
                </a:solidFill>
              </a:rPr>
              <a:t>sizinle konuşabileceklerini</a:t>
            </a:r>
            <a:r>
              <a:rPr lang="tr-TR" sz="2600" dirty="0"/>
              <a:t> onlara hatırlatın. </a:t>
            </a:r>
            <a:endParaRPr lang="tr-TR" sz="2600" dirty="0" smtClean="0"/>
          </a:p>
        </p:txBody>
      </p:sp>
    </p:spTree>
    <p:extLst>
      <p:ext uri="{BB962C8B-B14F-4D97-AF65-F5344CB8AC3E}">
        <p14:creationId xmlns:p14="http://schemas.microsoft.com/office/powerpoint/2010/main" val="3085587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96744"/>
          </a:xfrm>
        </p:spPr>
        <p:txBody>
          <a:bodyPr>
            <a:normAutofit lnSpcReduction="10000"/>
          </a:bodyPr>
          <a:lstStyle/>
          <a:p>
            <a:pPr marL="64008" indent="0" algn="just">
              <a:buNone/>
            </a:pPr>
            <a:r>
              <a:rPr lang="tr-TR" dirty="0">
                <a:solidFill>
                  <a:schemeClr val="tx2">
                    <a:lumMod val="50000"/>
                  </a:schemeClr>
                </a:solidFill>
              </a:rPr>
              <a:t>Gerçekçi</a:t>
            </a:r>
            <a:r>
              <a:rPr lang="tr-TR" dirty="0"/>
              <a:t> bir şekilde güvende olduklarına dair çocuklarınıza moral verin. Çocukların bu konudaki şüphe ve endişelerini giderin. Hem sizin hem de diğer yetişkinlerin meydana gelebilecek olası tehlike ve risklerden onları korumak için gerekli </a:t>
            </a:r>
            <a:r>
              <a:rPr lang="tr-TR" dirty="0">
                <a:solidFill>
                  <a:schemeClr val="tx2">
                    <a:lumMod val="50000"/>
                  </a:schemeClr>
                </a:solidFill>
              </a:rPr>
              <a:t>önlemleri aldığınızı </a:t>
            </a:r>
            <a:r>
              <a:rPr lang="tr-TR" dirty="0"/>
              <a:t>ve bundan sonra da almaya devam edeceğinizi hatırlatın. Bu noktada, insanları sağlıklı ve güvende tutmak için neler yapıldığından kısaca söz edin. Örneğin küçük yaştaki çocuklara doktor, hemşire ve hastanelerin hastalanan insanları iyileştirmek için hazır olduklarını belirtin. Daha büyük yaştakilere, bilim insanlarının aşı ve </a:t>
            </a:r>
            <a:r>
              <a:rPr lang="tr-TR" dirty="0">
                <a:solidFill>
                  <a:schemeClr val="tx2">
                    <a:lumMod val="50000"/>
                  </a:schemeClr>
                </a:solidFill>
              </a:rPr>
              <a:t>tedavi </a:t>
            </a:r>
            <a:r>
              <a:rPr lang="tr-TR" dirty="0"/>
              <a:t>geliştirmek için çok sıkı çalıştıklarını ifade edin. </a:t>
            </a:r>
          </a:p>
        </p:txBody>
      </p:sp>
    </p:spTree>
    <p:extLst>
      <p:ext uri="{BB962C8B-B14F-4D97-AF65-F5344CB8AC3E}">
        <p14:creationId xmlns:p14="http://schemas.microsoft.com/office/powerpoint/2010/main" val="3200418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Autofit/>
          </a:bodyPr>
          <a:lstStyle/>
          <a:p>
            <a:pPr marL="64008" indent="0" algn="just">
              <a:buNone/>
            </a:pPr>
            <a:r>
              <a:rPr lang="tr-TR" sz="3600" dirty="0" smtClean="0"/>
              <a:t>Çocuklar</a:t>
            </a:r>
            <a:r>
              <a:rPr lang="tr-TR" sz="3600" dirty="0"/>
              <a:t>, değerli olduklarını ve korunduklarını hissetmek için sizin yardımınıza ihtiyaç duyarlar. Her zamankinden biraz daha fazla </a:t>
            </a:r>
            <a:r>
              <a:rPr lang="tr-TR" sz="3600" dirty="0">
                <a:solidFill>
                  <a:schemeClr val="tx2">
                    <a:lumMod val="50000"/>
                  </a:schemeClr>
                </a:solidFill>
              </a:rPr>
              <a:t>ilgi, yakınlık ve şefkat göstererek</a:t>
            </a:r>
            <a:r>
              <a:rPr lang="tr-TR" sz="3600" dirty="0"/>
              <a:t> çocukların </a:t>
            </a:r>
            <a:r>
              <a:rPr lang="tr-TR" sz="3600" dirty="0">
                <a:solidFill>
                  <a:schemeClr val="tx2">
                    <a:lumMod val="50000"/>
                  </a:schemeClr>
                </a:solidFill>
              </a:rPr>
              <a:t>psikolojik sağlamlıklarının </a:t>
            </a:r>
            <a:r>
              <a:rPr lang="tr-TR" sz="3600" dirty="0"/>
              <a:t>artmasına büyük katkı sağlayabilirsiniz. Çocuğunuza </a:t>
            </a:r>
            <a:r>
              <a:rPr lang="tr-TR" sz="3600" dirty="0">
                <a:solidFill>
                  <a:schemeClr val="tx2">
                    <a:lumMod val="50000"/>
                  </a:schemeClr>
                </a:solidFill>
              </a:rPr>
              <a:t>samimi</a:t>
            </a:r>
            <a:r>
              <a:rPr lang="tr-TR" sz="3600" dirty="0"/>
              <a:t> bir şekilde onu </a:t>
            </a:r>
            <a:r>
              <a:rPr lang="tr-TR" sz="3600" dirty="0">
                <a:solidFill>
                  <a:schemeClr val="tx2">
                    <a:lumMod val="50000"/>
                  </a:schemeClr>
                </a:solidFill>
              </a:rPr>
              <a:t>sevdiğinizi</a:t>
            </a:r>
            <a:r>
              <a:rPr lang="tr-TR" sz="3600" dirty="0"/>
              <a:t> söyleyin. Sevildiklerini ve değer verildiklerini hissettiklerinde çocuklar daha mutlu ve umutlu olurlar, kendilerine olan güvenleri artar. </a:t>
            </a:r>
          </a:p>
        </p:txBody>
      </p:sp>
    </p:spTree>
    <p:extLst>
      <p:ext uri="{BB962C8B-B14F-4D97-AF65-F5344CB8AC3E}">
        <p14:creationId xmlns:p14="http://schemas.microsoft.com/office/powerpoint/2010/main" val="2742840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242</TotalTime>
  <Words>1149</Words>
  <Application>Microsoft Office PowerPoint</Application>
  <PresentationFormat>Ekran Gösterisi (4:3)</PresentationFormat>
  <Paragraphs>39</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Canlı</vt:lpstr>
      <vt:lpstr>Koronavirüs hakkında çocuğunuzla konuşurken… (anne babalara bazı öneriler)</vt:lpstr>
      <vt:lpstr>Koronavirüs-Bazı açıklama örnekleri</vt:lpstr>
      <vt:lpstr>Çocukla konuşurken…</vt:lpstr>
      <vt:lpstr>Endişeli olan çocukla nasıl konuşulmalı…</vt:lpstr>
      <vt:lpstr>PowerPoint Sunusu</vt:lpstr>
      <vt:lpstr>PowerPoint Sunusu</vt:lpstr>
      <vt:lpstr>PowerPoint Sunusu</vt:lpstr>
      <vt:lpstr>PowerPoint Sunusu</vt:lpstr>
      <vt:lpstr>PowerPoint Sunusu</vt:lpstr>
      <vt:lpstr>Günlük rutinler oluşturmak yararlı olabilir…</vt:lpstr>
      <vt:lpstr>Eğitim evden devam ediyor</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Acer</dc:creator>
  <cp:lastModifiedBy>Acer</cp:lastModifiedBy>
  <cp:revision>27</cp:revision>
  <dcterms:created xsi:type="dcterms:W3CDTF">2020-04-08T12:50:22Z</dcterms:created>
  <dcterms:modified xsi:type="dcterms:W3CDTF">2020-04-09T09:44:55Z</dcterms:modified>
</cp:coreProperties>
</file>